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216186979269594E-2"/>
          <c:y val="2.4525801621234262E-2"/>
          <c:w val="0.95446280905771852"/>
          <c:h val="0.733795706913325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ИТОГО 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150981</c:v>
                </c:pt>
                <c:pt idx="1">
                  <c:v>158539</c:v>
                </c:pt>
                <c:pt idx="2">
                  <c:v>166500</c:v>
                </c:pt>
                <c:pt idx="3">
                  <c:v>277032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8A-4F43-8132-6AD99DB170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товары (работы, услуги) 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ИТОГО НАЛОГОВЫЕ ДОХОДЫ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818</c:v>
                </c:pt>
                <c:pt idx="1">
                  <c:v>858</c:v>
                </c:pt>
                <c:pt idx="2">
                  <c:v>900</c:v>
                </c:pt>
                <c:pt idx="3">
                  <c:v>347897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8A-4F43-8132-6AD99DB170E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  <c:pt idx="3">
                  <c:v>ИТОГО НАЛОГОВЫЕ ДОХОДЫ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125233</c:v>
                </c:pt>
                <c:pt idx="1">
                  <c:v>188500</c:v>
                </c:pt>
                <c:pt idx="2">
                  <c:v>174800</c:v>
                </c:pt>
                <c:pt idx="3">
                  <c:v>342200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8A-4F43-8132-6AD99DB17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317064072"/>
        <c:axId val="317066816"/>
        <c:axId val="320952480"/>
      </c:bar3DChart>
      <c:catAx>
        <c:axId val="31706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066816"/>
        <c:crosses val="autoZero"/>
        <c:auto val="1"/>
        <c:lblAlgn val="ctr"/>
        <c:lblOffset val="100"/>
        <c:noMultiLvlLbl val="0"/>
      </c:catAx>
      <c:valAx>
        <c:axId val="31706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064072"/>
        <c:crosses val="autoZero"/>
        <c:crossBetween val="between"/>
      </c:valAx>
      <c:serAx>
        <c:axId val="3209524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066816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111103313083"/>
          <c:y val="0.85363812209284662"/>
          <c:w val="0.75496799016294769"/>
          <c:h val="0.10111573891101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ИТОГО НАЦИОНАЛЬНАЯ ЭКОНОМИКА</c:v>
                </c:pt>
                <c:pt idx="1">
                  <c:v>Дорожное хозяйство (дорожные фонды)</c:v>
                </c:pt>
                <c:pt idx="2">
                  <c:v>Другие вопросы в области национальной экономики</c:v>
                </c:pt>
                <c:pt idx="3">
                  <c:v>ИТОГО ЖИЛИЩНО-КОММУНАЛЬНОЕ ХОЗЯЙСТВО</c:v>
                </c:pt>
                <c:pt idx="4">
                  <c:v>Коммунальное хозяйство</c:v>
                </c:pt>
                <c:pt idx="5">
                  <c:v>Благоустройство</c:v>
                </c:pt>
                <c:pt idx="6">
                  <c:v>Другие вопросы в области жилищно-коммунального хозяйства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45757.8</c:v>
                </c:pt>
                <c:pt idx="1">
                  <c:v>40363.9</c:v>
                </c:pt>
                <c:pt idx="2">
                  <c:v>5393.9</c:v>
                </c:pt>
                <c:pt idx="3">
                  <c:v>403482.9</c:v>
                </c:pt>
                <c:pt idx="4">
                  <c:v>84822.3</c:v>
                </c:pt>
                <c:pt idx="5">
                  <c:v>106986.3</c:v>
                </c:pt>
                <c:pt idx="6">
                  <c:v>211674.3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01-4BCB-9B11-4E90358004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ИТОГО НАЦИОНАЛЬНАЯ ЭКОНОМИКА</c:v>
                </c:pt>
                <c:pt idx="1">
                  <c:v>Дорожное хозяйство (дорожные фонды)</c:v>
                </c:pt>
                <c:pt idx="2">
                  <c:v>Другие вопросы в области национальной экономики</c:v>
                </c:pt>
                <c:pt idx="3">
                  <c:v>ИТОГО ЖИЛИЩНО-КОММУНАЛЬНОЕ ХОЗЯЙСТВО</c:v>
                </c:pt>
                <c:pt idx="4">
                  <c:v>Коммунальное хозяйство</c:v>
                </c:pt>
                <c:pt idx="5">
                  <c:v>Благоустройство</c:v>
                </c:pt>
                <c:pt idx="6">
                  <c:v>Другие вопросы в области жилищно-коммунального хозяйства</c:v>
                </c:pt>
              </c:strCache>
            </c:strRef>
          </c:cat>
          <c:val>
            <c:numRef>
              <c:f>Лист1!$C$2:$C$8</c:f>
              <c:numCache>
                <c:formatCode>#\ ##0.0</c:formatCode>
                <c:ptCount val="7"/>
                <c:pt idx="0">
                  <c:v>76490.600000000006</c:v>
                </c:pt>
                <c:pt idx="1">
                  <c:v>71748.399999999994</c:v>
                </c:pt>
                <c:pt idx="2">
                  <c:v>4742.2</c:v>
                </c:pt>
                <c:pt idx="3">
                  <c:v>397270.9</c:v>
                </c:pt>
                <c:pt idx="4">
                  <c:v>44000</c:v>
                </c:pt>
                <c:pt idx="5">
                  <c:v>127823.6</c:v>
                </c:pt>
                <c:pt idx="6">
                  <c:v>225447.3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01-4BCB-9B11-4E90358004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ИТОГО НАЦИОНАЛЬНАЯ ЭКОНОМИКА</c:v>
                </c:pt>
                <c:pt idx="1">
                  <c:v>Дорожное хозяйство (дорожные фонды)</c:v>
                </c:pt>
                <c:pt idx="2">
                  <c:v>Другие вопросы в области национальной экономики</c:v>
                </c:pt>
                <c:pt idx="3">
                  <c:v>ИТОГО ЖИЛИЩНО-КОММУНАЛЬНОЕ ХОЗЯЙСТВО</c:v>
                </c:pt>
                <c:pt idx="4">
                  <c:v>Коммунальное хозяйство</c:v>
                </c:pt>
                <c:pt idx="5">
                  <c:v>Благоустройство</c:v>
                </c:pt>
                <c:pt idx="6">
                  <c:v>Другие вопросы в области жилищно-коммунального хозяйства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15155.5</c:v>
                </c:pt>
                <c:pt idx="1">
                  <c:v>11213.3</c:v>
                </c:pt>
                <c:pt idx="2">
                  <c:v>3942.2</c:v>
                </c:pt>
                <c:pt idx="3">
                  <c:v>399499.7</c:v>
                </c:pt>
                <c:pt idx="4">
                  <c:v>28950.2</c:v>
                </c:pt>
                <c:pt idx="5">
                  <c:v>136759.5</c:v>
                </c:pt>
                <c:pt idx="6">
                  <c:v>233790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01-4BCB-9B11-4E9035800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2835984"/>
        <c:axId val="432836768"/>
      </c:barChart>
      <c:catAx>
        <c:axId val="432835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836768"/>
        <c:crosses val="autoZero"/>
        <c:auto val="1"/>
        <c:lblAlgn val="ctr"/>
        <c:lblOffset val="100"/>
        <c:noMultiLvlLbl val="0"/>
      </c:catAx>
      <c:valAx>
        <c:axId val="432836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83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ИТОГО ОХРАНА ОКРУЖАЮЩЕЙ СРЕДЫ</c:v>
                </c:pt>
                <c:pt idx="1">
                  <c:v>Другие вопросы в области охраны окружающей среды</c:v>
                </c:pt>
                <c:pt idx="2">
                  <c:v>ИТОГО ОБРАЗОВАНИЕ</c:v>
                </c:pt>
                <c:pt idx="3">
                  <c:v>Молодежная политика</c:v>
                </c:pt>
                <c:pt idx="4">
                  <c:v>ИТОГО КУЛЬТУРА, КИНЕМАТОГРАФИЯ</c:v>
                </c:pt>
                <c:pt idx="5">
                  <c:v>Культура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2200</c:v>
                </c:pt>
                <c:pt idx="1">
                  <c:v>2200</c:v>
                </c:pt>
                <c:pt idx="2">
                  <c:v>4874.6000000000004</c:v>
                </c:pt>
                <c:pt idx="3">
                  <c:v>4874.6000000000004</c:v>
                </c:pt>
                <c:pt idx="4">
                  <c:v>9368.7000000000007</c:v>
                </c:pt>
                <c:pt idx="5">
                  <c:v>9368.7000000000007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5-48FD-9824-003AAE5A003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ИТОГО ОХРАНА ОКРУЖАЮЩЕЙ СРЕДЫ</c:v>
                </c:pt>
                <c:pt idx="1">
                  <c:v>Другие вопросы в области охраны окружающей среды</c:v>
                </c:pt>
                <c:pt idx="2">
                  <c:v>ИТОГО ОБРАЗОВАНИЕ</c:v>
                </c:pt>
                <c:pt idx="3">
                  <c:v>Молодежная политика</c:v>
                </c:pt>
                <c:pt idx="4">
                  <c:v>ИТОГО КУЛЬТУРА, КИНЕМАТОГРАФИЯ</c:v>
                </c:pt>
                <c:pt idx="5">
                  <c:v>Культура</c:v>
                </c:pt>
              </c:strCache>
            </c:strRef>
          </c:cat>
          <c:val>
            <c:numRef>
              <c:f>Лист1!$C$2:$C$7</c:f>
              <c:numCache>
                <c:formatCode>#\ ##0.0</c:formatCode>
                <c:ptCount val="6"/>
                <c:pt idx="0">
                  <c:v>30975</c:v>
                </c:pt>
                <c:pt idx="1">
                  <c:v>30975</c:v>
                </c:pt>
                <c:pt idx="2">
                  <c:v>6911.2</c:v>
                </c:pt>
                <c:pt idx="3">
                  <c:v>6911.2</c:v>
                </c:pt>
                <c:pt idx="4">
                  <c:v>9837.1</c:v>
                </c:pt>
                <c:pt idx="5">
                  <c:v>9837.1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25-48FD-9824-003AAE5A003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ИТОГО ОХРАНА ОКРУЖАЮЩЕЙ СРЕДЫ</c:v>
                </c:pt>
                <c:pt idx="1">
                  <c:v>Другие вопросы в области охраны окружающей среды</c:v>
                </c:pt>
                <c:pt idx="2">
                  <c:v>ИТОГО ОБРАЗОВАНИЕ</c:v>
                </c:pt>
                <c:pt idx="3">
                  <c:v>Молодежная политика</c:v>
                </c:pt>
                <c:pt idx="4">
                  <c:v>ИТОГО КУЛЬТУРА, КИНЕМАТОГРАФИЯ</c:v>
                </c:pt>
                <c:pt idx="5">
                  <c:v>Культура</c:v>
                </c:pt>
              </c:strCache>
            </c:strRef>
          </c:cat>
          <c:val>
            <c:numRef>
              <c:f>Лист1!$D$2:$D$7</c:f>
              <c:numCache>
                <c:formatCode>#\ ##0.0</c:formatCode>
                <c:ptCount val="6"/>
                <c:pt idx="0">
                  <c:v>1000</c:v>
                </c:pt>
                <c:pt idx="1">
                  <c:v>1000</c:v>
                </c:pt>
                <c:pt idx="2">
                  <c:v>6911.2</c:v>
                </c:pt>
                <c:pt idx="3">
                  <c:v>7150.4</c:v>
                </c:pt>
                <c:pt idx="4">
                  <c:v>9837.1</c:v>
                </c:pt>
                <c:pt idx="5">
                  <c:v>9837.1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25-48FD-9824-003AAE5A0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2838728"/>
        <c:axId val="432832064"/>
      </c:barChart>
      <c:catAx>
        <c:axId val="432838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832064"/>
        <c:crosses val="autoZero"/>
        <c:auto val="1"/>
        <c:lblAlgn val="ctr"/>
        <c:lblOffset val="100"/>
        <c:noMultiLvlLbl val="0"/>
      </c:catAx>
      <c:valAx>
        <c:axId val="432832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838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ИТОГО СОЦИАЛЬНАЯ ПОЛИТИКА</c:v>
                </c:pt>
                <c:pt idx="1">
                  <c:v>Пенсионное обеспечение</c:v>
                </c:pt>
                <c:pt idx="2">
                  <c:v>Социальное обеспечение населения</c:v>
                </c:pt>
                <c:pt idx="3">
                  <c:v>ИТОГО ФИЗИЧЕСКАЯ КУЛЬТУРА И СПОРТ</c:v>
                </c:pt>
                <c:pt idx="4">
                  <c:v>Другие вопросы в области физической культуры и спорта</c:v>
                </c:pt>
                <c:pt idx="5">
                  <c:v>ИТОГО СРЕДСТВА МАССОВОЙ ИНФОРМАЦИИ</c:v>
                </c:pt>
                <c:pt idx="6">
                  <c:v>Периодическая печать и издательства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3828.8</c:v>
                </c:pt>
                <c:pt idx="1">
                  <c:v>2671.8</c:v>
                </c:pt>
                <c:pt idx="2">
                  <c:v>1157</c:v>
                </c:pt>
                <c:pt idx="3">
                  <c:v>1795</c:v>
                </c:pt>
                <c:pt idx="4">
                  <c:v>1795</c:v>
                </c:pt>
                <c:pt idx="5">
                  <c:v>10148</c:v>
                </c:pt>
                <c:pt idx="6">
                  <c:v>10148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8-4B1F-A08C-9B66019188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ИТОГО СОЦИАЛЬНАЯ ПОЛИТИКА</c:v>
                </c:pt>
                <c:pt idx="1">
                  <c:v>Пенсионное обеспечение</c:v>
                </c:pt>
                <c:pt idx="2">
                  <c:v>Социальное обеспечение населения</c:v>
                </c:pt>
                <c:pt idx="3">
                  <c:v>ИТОГО ФИЗИЧЕСКАЯ КУЛЬТУРА И СПОРТ</c:v>
                </c:pt>
                <c:pt idx="4">
                  <c:v>Другие вопросы в области физической культуры и спорта</c:v>
                </c:pt>
                <c:pt idx="5">
                  <c:v>ИТОГО СРЕДСТВА МАССОВОЙ ИНФОРМАЦИИ</c:v>
                </c:pt>
                <c:pt idx="6">
                  <c:v>Периодическая печать и издательства</c:v>
                </c:pt>
              </c:strCache>
            </c:strRef>
          </c:cat>
          <c:val>
            <c:numRef>
              <c:f>Лист1!$C$2:$C$8</c:f>
              <c:numCache>
                <c:formatCode>#\ ##0.0</c:formatCode>
                <c:ptCount val="7"/>
                <c:pt idx="0">
                  <c:v>3014.4</c:v>
                </c:pt>
                <c:pt idx="1">
                  <c:v>1705.4</c:v>
                </c:pt>
                <c:pt idx="2">
                  <c:v>1309</c:v>
                </c:pt>
                <c:pt idx="3">
                  <c:v>1867</c:v>
                </c:pt>
                <c:pt idx="4">
                  <c:v>1867</c:v>
                </c:pt>
                <c:pt idx="5">
                  <c:v>9441.2000000000007</c:v>
                </c:pt>
                <c:pt idx="6">
                  <c:v>9441.2000000000007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48-4B1F-A08C-9B66019188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ИТОГО СОЦИАЛЬНАЯ ПОЛИТИКА</c:v>
                </c:pt>
                <c:pt idx="1">
                  <c:v>Пенсионное обеспечение</c:v>
                </c:pt>
                <c:pt idx="2">
                  <c:v>Социальное обеспечение населения</c:v>
                </c:pt>
                <c:pt idx="3">
                  <c:v>ИТОГО ФИЗИЧЕСКАЯ КУЛЬТУРА И СПОРТ</c:v>
                </c:pt>
                <c:pt idx="4">
                  <c:v>Другие вопросы в области физической культуры и спорта</c:v>
                </c:pt>
                <c:pt idx="5">
                  <c:v>ИТОГО СРЕДСТВА МАССОВОЙ ИНФОРМАЦИИ</c:v>
                </c:pt>
                <c:pt idx="6">
                  <c:v>Периодическая печать и издательства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3049.7</c:v>
                </c:pt>
                <c:pt idx="1">
                  <c:v>1740.7</c:v>
                </c:pt>
                <c:pt idx="2">
                  <c:v>1309</c:v>
                </c:pt>
                <c:pt idx="3">
                  <c:v>1867</c:v>
                </c:pt>
                <c:pt idx="4">
                  <c:v>1867</c:v>
                </c:pt>
                <c:pt idx="5">
                  <c:v>9441.2000000000007</c:v>
                </c:pt>
                <c:pt idx="6">
                  <c:v>9689.5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48-4B1F-A08C-9B6601918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32833632"/>
        <c:axId val="432838336"/>
      </c:barChart>
      <c:catAx>
        <c:axId val="432833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838336"/>
        <c:crosses val="autoZero"/>
        <c:auto val="1"/>
        <c:lblAlgn val="ctr"/>
        <c:lblOffset val="100"/>
        <c:noMultiLvlLbl val="0"/>
      </c:catAx>
      <c:valAx>
        <c:axId val="432838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тыс.</a:t>
            </a:r>
            <a:r>
              <a:rPr lang="ru-RU" baseline="0" dirty="0"/>
              <a:t> </a:t>
            </a:r>
            <a:r>
              <a:rPr lang="ru-RU" baseline="0"/>
              <a:t>руб.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C0F-4CEB-826C-235F28156E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C0F-4CEB-826C-235F28156E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C0F-4CEB-826C-235F28156E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2022 г.</c:v>
                </c:pt>
                <c:pt idx="1">
                  <c:v>2023 г. </c:v>
                </c:pt>
                <c:pt idx="2">
                  <c:v>2024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624655.5</c:v>
                </c:pt>
                <c:pt idx="1">
                  <c:v>671678.5</c:v>
                </c:pt>
                <c:pt idx="2">
                  <c:v>584272.4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0F-4CEB-826C-235F28156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8.8418856733965295E-2"/>
                  <c:y val="4.3972795497185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47-4CEF-9B28-F44DFB72BEE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
</c:v>
                </c:pt>
                <c:pt idx="1">
                  <c:v>Доходы, получаемые в виде арендной платы за земельные участки</c:v>
                </c:pt>
                <c:pt idx="2">
                  <c:v>Доходы, получаемые в виде арендной платы, а так же средства от продажи права на заключение договоров аренды за земли</c:v>
                </c:pt>
                <c:pt idx="3">
                  <c:v>Доходы от сдачи в аренду имущества</c:v>
                </c:pt>
                <c:pt idx="4">
                  <c:v>Прочие поступления от использования имущества, находящегося в собственности городских поселений</c:v>
                </c:pt>
              </c:strCache>
            </c:strRef>
          </c:cat>
          <c:val>
            <c:numRef>
              <c:f>Лист1!$B$2:$B$6</c:f>
              <c:numCache>
                <c:formatCode>#\ ##0.00\ _₽</c:formatCode>
                <c:ptCount val="5"/>
                <c:pt idx="0">
                  <c:v>6451.1</c:v>
                </c:pt>
                <c:pt idx="1">
                  <c:v>2690.9</c:v>
                </c:pt>
                <c:pt idx="2" formatCode="#,##0.00">
                  <c:v>0</c:v>
                </c:pt>
                <c:pt idx="3">
                  <c:v>3168.9</c:v>
                </c:pt>
                <c:pt idx="4" formatCode="General">
                  <c:v>591.29999999999995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47-4CEF-9B28-F44DFB72BE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8.7270559893264446E-2"/>
                  <c:y val="-5.86303939962476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47-4CEF-9B28-F44DFB72BEE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
</c:v>
                </c:pt>
                <c:pt idx="1">
                  <c:v>Доходы, получаемые в виде арендной платы за земельные участки</c:v>
                </c:pt>
                <c:pt idx="2">
                  <c:v>Доходы, получаемые в виде арендной платы, а так же средства от продажи права на заключение договоров аренды за земли</c:v>
                </c:pt>
                <c:pt idx="3">
                  <c:v>Доходы от сдачи в аренду имущества</c:v>
                </c:pt>
                <c:pt idx="4">
                  <c:v>Прочие поступления от использования имущества, находящегося в собственности городских поселений</c:v>
                </c:pt>
              </c:strCache>
            </c:strRef>
          </c:cat>
          <c:val>
            <c:numRef>
              <c:f>Лист1!$C$2:$C$6</c:f>
              <c:numCache>
                <c:formatCode>#\ ##0.00\ _₽</c:formatCode>
                <c:ptCount val="5"/>
                <c:pt idx="0">
                  <c:v>6784.9000000000005</c:v>
                </c:pt>
                <c:pt idx="1">
                  <c:v>2825.4</c:v>
                </c:pt>
                <c:pt idx="2" formatCode="#,##0.00">
                  <c:v>0</c:v>
                </c:pt>
                <c:pt idx="3">
                  <c:v>3327.3</c:v>
                </c:pt>
                <c:pt idx="4" formatCode="General">
                  <c:v>632.20000000000005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47-4CEF-9B28-F44DFB72BEE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0B47-4CEF-9B28-F44DFB72BEEF}"/>
              </c:ext>
            </c:extLst>
          </c:dPt>
          <c:dLbls>
            <c:dLbl>
              <c:idx val="4"/>
              <c:layout>
                <c:manualLayout>
                  <c:x val="8.8418856733965295E-2"/>
                  <c:y val="-5.5698874296435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47-4CEF-9B28-F44DFB72BEE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
</c:v>
                </c:pt>
                <c:pt idx="1">
                  <c:v>Доходы, получаемые в виде арендной платы за земельные участки</c:v>
                </c:pt>
                <c:pt idx="2">
                  <c:v>Доходы, получаемые в виде арендной платы, а так же средства от продажи права на заключение договоров аренды за земли</c:v>
                </c:pt>
                <c:pt idx="3">
                  <c:v>Доходы от сдачи в аренду имущества</c:v>
                </c:pt>
                <c:pt idx="4">
                  <c:v>Прочие поступления от использования имущества, находящегося в собственности городских поселений</c:v>
                </c:pt>
              </c:strCache>
            </c:strRef>
          </c:cat>
          <c:val>
            <c:numRef>
              <c:f>Лист1!$D$2:$D$6</c:f>
              <c:numCache>
                <c:formatCode>#\ ##0.00\ _₽</c:formatCode>
                <c:ptCount val="5"/>
                <c:pt idx="0">
                  <c:v>7136.7</c:v>
                </c:pt>
                <c:pt idx="1">
                  <c:v>2966.7</c:v>
                </c:pt>
                <c:pt idx="2" formatCode="#,##0.00">
                  <c:v>0</c:v>
                </c:pt>
                <c:pt idx="3">
                  <c:v>3493.7</c:v>
                </c:pt>
                <c:pt idx="4" formatCode="General">
                  <c:v>676.3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47-4CEF-9B28-F44DFB72B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7017616"/>
        <c:axId val="357016048"/>
        <c:axId val="0"/>
      </c:bar3DChart>
      <c:valAx>
        <c:axId val="35701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\ _₽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017616"/>
        <c:crosses val="autoZero"/>
        <c:crossBetween val="between"/>
      </c:valAx>
      <c:catAx>
        <c:axId val="35701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0160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6451.1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82-434E-9C3D-4599F82D1FD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6784.9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82-434E-9C3D-4599F82D1FD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21003963011986E-3"/>
                  <c:y val="0.10233787726845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82-434E-9C3D-4599F82D1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7136.7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82-434E-9C3D-4599F82D1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018008"/>
        <c:axId val="357020752"/>
      </c:barChart>
      <c:catAx>
        <c:axId val="357018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020752"/>
        <c:crosses val="autoZero"/>
        <c:auto val="1"/>
        <c:lblAlgn val="ctr"/>
        <c:lblOffset val="100"/>
        <c:noMultiLvlLbl val="0"/>
      </c:catAx>
      <c:valAx>
        <c:axId val="35702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018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Субвенции бюджетам поселений на осуществление отдельного государственного полномочия Ленинградской области в сфере административных правоотношений</c:v>
                </c:pt>
                <c:pt idx="3">
                  <c:v>Субсидии на капитальное строительство электросетевых объектов, включая проектно -изыскательские работы</c:v>
                </c:pt>
                <c:pt idx="4">
                  <c:v>Субсидии на капитальное строительство электросетевых объектов, включая проектно -изыскательские работы</c:v>
                </c:pt>
                <c:pt idx="5">
                  <c:v>Субсидии на реализацию мероприятий по установке автоматизированных индивидуальных тепловых пунктов с погодным и часовым регулированием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#\ ##0.00;[Red]#\ ##0.00">
                  <c:v>237238.7</c:v>
                </c:pt>
                <c:pt idx="1">
                  <c:v>2377.6999999999998</c:v>
                </c:pt>
                <c:pt idx="2">
                  <c:v>28.2</c:v>
                </c:pt>
                <c:pt idx="3">
                  <c:v>46105.95</c:v>
                </c:pt>
                <c:pt idx="4">
                  <c:v>11799.05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8-4BCA-9898-BCAD0319CB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Субвенции бюджетам поселений на осуществление отдельного государственного полномочия Ленинградской области в сфере административных правоотношений</c:v>
                </c:pt>
                <c:pt idx="3">
                  <c:v>Субсидии на капитальное строительство электросетевых объектов, включая проектно -изыскательские работы</c:v>
                </c:pt>
                <c:pt idx="4">
                  <c:v>Субсидии на капитальное строительство электросетевых объектов, включая проектно -изыскательские работы</c:v>
                </c:pt>
                <c:pt idx="5">
                  <c:v>Субсидии на реализацию мероприятий по установке автоматизированных индивидуальных тепловых пунктов с погодным и часовым регулированием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 formatCode="#\ ##0.00;[Red]#\ ##0.00">
                  <c:v>248016.4</c:v>
                </c:pt>
                <c:pt idx="1">
                  <c:v>2377.6999999999998</c:v>
                </c:pt>
                <c:pt idx="2">
                  <c:v>28.2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68-4BCA-9898-BCAD0319CB4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Субвенции бюджетам поселений на осуществление отдельного государственного полномочия Ленинградской области в сфере административных правоотношений</c:v>
                </c:pt>
                <c:pt idx="3">
                  <c:v>Субсидии на капитальное строительство электросетевых объектов, включая проектно -изыскательские работы</c:v>
                </c:pt>
                <c:pt idx="4">
                  <c:v>Субсидии на капитальное строительство электросетевых объектов, включая проектно -изыскательские работы</c:v>
                </c:pt>
                <c:pt idx="5">
                  <c:v>Субсидии на реализацию мероприятий по установке автоматизированных индивидуальных тепловых пунктов с погодным и часовым регулированием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 formatCode="#\ ##0.00;[Red]#\ ##0.00">
                  <c:v>259621.2</c:v>
                </c:pt>
                <c:pt idx="1">
                  <c:v>0</c:v>
                </c:pt>
                <c:pt idx="2">
                  <c:v>28.2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68-4BCA-9898-BCAD0319C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023104"/>
        <c:axId val="357018400"/>
      </c:barChart>
      <c:catAx>
        <c:axId val="357023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018400"/>
        <c:crosses val="autoZero"/>
        <c:auto val="1"/>
        <c:lblAlgn val="ctr"/>
        <c:lblOffset val="100"/>
        <c:noMultiLvlLbl val="0"/>
      </c:catAx>
      <c:valAx>
        <c:axId val="357018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[Red]#\ 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02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Прочие субсидии бюджетам городских поселений</c:v>
                </c:pt>
                <c:pt idx="1">
                  <c:v>Субсидии на поддержку развития общественной инфраструктуры муниципального значения в Ленинградской области</c:v>
                </c:pt>
                <c:pt idx="2">
                  <c:v>Субсидии на поддержку деятельности молодежных общественных организаций, объединений, инициатив и развитие добровольческого (волонтерского)движения, содействию трудовой адаптации и занятости молодежи</c:v>
                </c:pt>
                <c:pt idx="3">
                  <c:v>Субсидии на  ремонт автомобильных дорог общего пользования, местного значения, предоставляемые за счет средств дорожного фонда Ленинградской области</c:v>
                </c:pt>
                <c:pt idx="4">
                  <c:v>Субсидии бюджетам поселений на реализацию программ формирования городской среды</c:v>
                </c:pt>
                <c:pt idx="5">
                  <c:v>Субсидии на комплекс мероприятий по борьбе с борщевиком Сосновского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4500</c:v>
                </c:pt>
                <c:pt idx="2">
                  <c:v>188.5</c:v>
                </c:pt>
                <c:pt idx="3">
                  <c:v>11154.23</c:v>
                </c:pt>
                <c:pt idx="4">
                  <c:v>0</c:v>
                </c:pt>
                <c:pt idx="5">
                  <c:v>283.2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40-4F57-B12F-F04CE9A759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Прочие субсидии бюджетам городских поселений</c:v>
                </c:pt>
                <c:pt idx="1">
                  <c:v>Субсидии на поддержку развития общественной инфраструктуры муниципального значения в Ленинградской области</c:v>
                </c:pt>
                <c:pt idx="2">
                  <c:v>Субсидии на поддержку деятельности молодежных общественных организаций, объединений, инициатив и развитие добровольческого (волонтерского)движения, содействию трудовой адаптации и занятости молодежи</c:v>
                </c:pt>
                <c:pt idx="3">
                  <c:v>Субсидии на  ремонт автомобильных дорог общего пользования, местного значения, предоставляемые за счет средств дорожного фонда Ленинградской области</c:v>
                </c:pt>
                <c:pt idx="4">
                  <c:v>Субсидии бюджетам поселений на реализацию программ формирования городской среды</c:v>
                </c:pt>
                <c:pt idx="5">
                  <c:v>Субсидии на комплекс мероприятий по борьбе с борщевиком Сосновского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29140</c:v>
                </c:pt>
                <c:pt idx="1">
                  <c:v>0</c:v>
                </c:pt>
                <c:pt idx="2">
                  <c:v>188.5</c:v>
                </c:pt>
                <c:pt idx="3">
                  <c:v>10336.68</c:v>
                </c:pt>
                <c:pt idx="4">
                  <c:v>0</c:v>
                </c:pt>
                <c:pt idx="5">
                  <c:v>198.5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40-4F57-B12F-F04CE9A7594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г.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Прочие субсидии бюджетам городских поселений</c:v>
                </c:pt>
                <c:pt idx="1">
                  <c:v>Субсидии на поддержку развития общественной инфраструктуры муниципального значения в Ленинградской области</c:v>
                </c:pt>
                <c:pt idx="2">
                  <c:v>Субсидии на поддержку деятельности молодежных общественных организаций, объединений, инициатив и развитие добровольческого (волонтерского)движения, содействию трудовой адаптации и занятости молодежи</c:v>
                </c:pt>
                <c:pt idx="3">
                  <c:v>Субсидии на  ремонт автомобильных дорог общего пользования, местного значения, предоставляемые за счет средств дорожного фонда Ленинградской области</c:v>
                </c:pt>
                <c:pt idx="4">
                  <c:v>Субсидии бюджетам поселений на реализацию программ формирования городской среды</c:v>
                </c:pt>
                <c:pt idx="5">
                  <c:v>Субсидии на комплекс мероприятий по борьбе с борщевиком Сосновского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188.5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40-4F57-B12F-F04CE9A75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7022320"/>
        <c:axId val="357022712"/>
      </c:barChart>
      <c:catAx>
        <c:axId val="357022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022712"/>
        <c:crosses val="autoZero"/>
        <c:auto val="1"/>
        <c:lblAlgn val="ctr"/>
        <c:lblOffset val="100"/>
        <c:noMultiLvlLbl val="0"/>
      </c:catAx>
      <c:valAx>
        <c:axId val="357022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02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313675.53000000003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66-4E58-9388-D1A7EB00ED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889032815198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66-4E58-9388-D1A7EB00ED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290087.48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66-4E58-9388-D1A7EB00EDC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259837.9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66-4E58-9388-D1A7EB00E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021536"/>
        <c:axId val="357016832"/>
      </c:barChart>
      <c:catAx>
        <c:axId val="35702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016832"/>
        <c:crosses val="autoZero"/>
        <c:auto val="1"/>
        <c:lblAlgn val="ctr"/>
        <c:lblOffset val="100"/>
        <c:noMultiLvlLbl val="0"/>
      </c:catAx>
      <c:valAx>
        <c:axId val="35701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02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AA1-4B96-BEAF-BBFCE467A3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AA1-4B96-BEAF-BBFCE467A3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AA1-4B96-BEAF-BBFCE467A3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597158.63</c:v>
                </c:pt>
                <c:pt idx="1">
                  <c:v>644769.57999999996</c:v>
                </c:pt>
                <c:pt idx="2">
                  <c:v>609174.6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A1-4B96-BEAF-BBFCE467A3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955361951751163"/>
          <c:y val="7.7353073873951295E-2"/>
          <c:w val="0.52701722202214329"/>
          <c:h val="0.729464690604773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149642624580724E-2"/>
                  <c:y val="1.1368804001819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97-406A-AE0A-5CD60081FB48}"/>
                </c:ext>
              </c:extLst>
            </c:dLbl>
            <c:dLbl>
              <c:idx val="1"/>
              <c:layout>
                <c:manualLayout>
                  <c:x val="4.2999659642457833E-3"/>
                  <c:y val="8.52660300136425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97-406A-AE0A-5CD60081FB48}"/>
                </c:ext>
              </c:extLst>
            </c:dLbl>
            <c:dLbl>
              <c:idx val="2"/>
              <c:layout>
                <c:manualLayout>
                  <c:x val="2.1499829821228916E-3"/>
                  <c:y val="3.9790814006366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97-406A-AE0A-5CD60081FB48}"/>
                </c:ext>
              </c:extLst>
            </c:dLbl>
            <c:dLbl>
              <c:idx val="5"/>
              <c:layout>
                <c:manualLayout>
                  <c:x val="-2.1499829821228916E-3"/>
                  <c:y val="4.831741700773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97-406A-AE0A-5CD60081FB48}"/>
                </c:ext>
              </c:extLst>
            </c:dLbl>
            <c:dLbl>
              <c:idx val="6"/>
              <c:layout>
                <c:manualLayout>
                  <c:x val="3.332473622290482E-2"/>
                  <c:y val="9.0950432014551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97-406A-AE0A-5CD60081FB4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ИТОГО ОБЩЕГОСУДАРСТВЕННЫЕ ВОПРОСЫ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
</c:v>
                </c:pt>
                <c:pt idx="2">
                  <c:v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c:v>
                </c:pt>
                <c:pt idx="3">
                  <c:v>Обеспечение проведения выборов и референдумов</c:v>
                </c:pt>
                <c:pt idx="4">
                  <c:v>Резервные фонды</c:v>
                </c:pt>
                <c:pt idx="5">
                  <c:v>Другие общегосударственные вопросы
</c:v>
                </c:pt>
                <c:pt idx="6">
                  <c:v>Функционирование высшего должностного лица субъекта Российской Федерации и муниципального образования
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133627</c:v>
                </c:pt>
                <c:pt idx="1">
                  <c:v>9278.2000000000007</c:v>
                </c:pt>
                <c:pt idx="2">
                  <c:v>69002.7</c:v>
                </c:pt>
                <c:pt idx="3" formatCode="General">
                  <c:v>1200</c:v>
                </c:pt>
                <c:pt idx="4" formatCode="General">
                  <c:v>800</c:v>
                </c:pt>
                <c:pt idx="5">
                  <c:v>51063.1</c:v>
                </c:pt>
                <c:pt idx="6">
                  <c:v>2283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97-406A-AE0A-5CD60081FB4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2349506481563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97-406A-AE0A-5CD60081FB48}"/>
                </c:ext>
              </c:extLst>
            </c:dLbl>
            <c:dLbl>
              <c:idx val="2"/>
              <c:layout>
                <c:manualLayout>
                  <c:x val="1.28998978927371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97-406A-AE0A-5CD60081FB48}"/>
                </c:ext>
              </c:extLst>
            </c:dLbl>
            <c:dLbl>
              <c:idx val="3"/>
              <c:layout>
                <c:manualLayout>
                  <c:x val="3.86996936782119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97-406A-AE0A-5CD60081FB48}"/>
                </c:ext>
              </c:extLst>
            </c:dLbl>
            <c:dLbl>
              <c:idx val="4"/>
              <c:layout>
                <c:manualLayout>
                  <c:x val="3.332473622290482E-2"/>
                  <c:y val="-5.21064164039017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97-406A-AE0A-5CD60081FB48}"/>
                </c:ext>
              </c:extLst>
            </c:dLbl>
            <c:dLbl>
              <c:idx val="6"/>
              <c:layout>
                <c:manualLayout>
                  <c:x val="2.4724804294413254E-2"/>
                  <c:y val="5.400181900864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97-406A-AE0A-5CD60081FB4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ИТОГО ОБЩЕГОСУДАРСТВЕННЫЕ ВОПРОСЫ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
</c:v>
                </c:pt>
                <c:pt idx="2">
                  <c:v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c:v>
                </c:pt>
                <c:pt idx="3">
                  <c:v>Обеспечение проведения выборов и референдумов</c:v>
                </c:pt>
                <c:pt idx="4">
                  <c:v>Резервные фонды</c:v>
                </c:pt>
                <c:pt idx="5">
                  <c:v>Другие общегосударственные вопросы
</c:v>
                </c:pt>
                <c:pt idx="6">
                  <c:v>Функционирование высшего должностного лица субъекта Российской Федерации и муниципального образования
</c:v>
                </c:pt>
              </c:strCache>
            </c:strRef>
          </c:cat>
          <c:val>
            <c:numRef>
              <c:f>Лист1!$C$2:$C$8</c:f>
              <c:numCache>
                <c:formatCode>#\ ##0.0</c:formatCode>
                <c:ptCount val="7"/>
                <c:pt idx="0">
                  <c:v>128638.39999999999</c:v>
                </c:pt>
                <c:pt idx="1">
                  <c:v>9742.1</c:v>
                </c:pt>
                <c:pt idx="2">
                  <c:v>72452.899999999994</c:v>
                </c:pt>
                <c:pt idx="3" formatCode="General">
                  <c:v>1200</c:v>
                </c:pt>
                <c:pt idx="4" formatCode="General">
                  <c:v>800</c:v>
                </c:pt>
                <c:pt idx="5">
                  <c:v>42046.2</c:v>
                </c:pt>
                <c:pt idx="6">
                  <c:v>2397.1999999999998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397-406A-AE0A-5CD60081FB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2633015006821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97-406A-AE0A-5CD60081FB48}"/>
                </c:ext>
              </c:extLst>
            </c:dLbl>
            <c:dLbl>
              <c:idx val="2"/>
              <c:layout>
                <c:manualLayout>
                  <c:x val="6.4499489463686749E-3"/>
                  <c:y val="-4.5475216007276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97-406A-AE0A-5CD60081FB48}"/>
                </c:ext>
              </c:extLst>
            </c:dLbl>
            <c:dLbl>
              <c:idx val="5"/>
              <c:layout>
                <c:manualLayout>
                  <c:x val="6.449948946368596E-3"/>
                  <c:y val="-4.2633015006821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397-406A-AE0A-5CD60081FB48}"/>
                </c:ext>
              </c:extLst>
            </c:dLbl>
            <c:dLbl>
              <c:idx val="6"/>
              <c:layout>
                <c:manualLayout>
                  <c:x val="2.9024770258659037E-2"/>
                  <c:y val="1.1368804001818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397-406A-AE0A-5CD60081FB4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ИТОГО ОБЩЕГОСУДАРСТВЕННЫЕ ВОПРОСЫ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
</c:v>
                </c:pt>
                <c:pt idx="2">
                  <c:v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c:v>
                </c:pt>
                <c:pt idx="3">
                  <c:v>Обеспечение проведения выборов и референдумов</c:v>
                </c:pt>
                <c:pt idx="4">
                  <c:v>Резервные фонды</c:v>
                </c:pt>
                <c:pt idx="5">
                  <c:v>Другие общегосударственные вопросы
</c:v>
                </c:pt>
                <c:pt idx="6">
                  <c:v>Функционирование высшего должностного лица субъекта Российской Федерации и муниципального образования
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133528.6</c:v>
                </c:pt>
                <c:pt idx="1">
                  <c:v>10229.200000000001</c:v>
                </c:pt>
                <c:pt idx="2">
                  <c:v>76075.5</c:v>
                </c:pt>
                <c:pt idx="3" formatCode="General">
                  <c:v>1200</c:v>
                </c:pt>
                <c:pt idx="4" formatCode="General">
                  <c:v>800</c:v>
                </c:pt>
                <c:pt idx="5">
                  <c:v>42706.9</c:v>
                </c:pt>
                <c:pt idx="6">
                  <c:v>2517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397-406A-AE0A-5CD60081F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5260760"/>
        <c:axId val="355254880"/>
      </c:barChart>
      <c:catAx>
        <c:axId val="355260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5254880"/>
        <c:crosses val="autoZero"/>
        <c:auto val="1"/>
        <c:lblAlgn val="ctr"/>
        <c:lblOffset val="100"/>
        <c:noMultiLvlLbl val="0"/>
      </c:catAx>
      <c:valAx>
        <c:axId val="355254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5260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ИТОГО НАЦИОНАЛЬНАЯ БЕЗОПАСНОСТЬ И ПРАВООХРАНИТЕЛЬНАЯ ДЕЯТЕЛЬНОСТЬ</c:v>
                </c:pt>
                <c:pt idx="1">
                  <c:v>Гражданская оборона</c:v>
                </c:pt>
                <c:pt idx="2">
                  <c:v>Защита населения и территории от чрезвычайных ситуаций природного и техногенного характера, пожарная безопасность</c:v>
                </c:pt>
                <c:pt idx="3">
                  <c:v>ИТОГО НАЦИОНАЛЬНАЯ ОБОРОНА</c:v>
                </c:pt>
                <c:pt idx="4">
                  <c:v>Мобилизационная и вневойсковая подготовка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7195</c:v>
                </c:pt>
                <c:pt idx="1">
                  <c:v>6050</c:v>
                </c:pt>
                <c:pt idx="2">
                  <c:v>1145</c:v>
                </c:pt>
                <c:pt idx="3">
                  <c:v>2377.6999999999998</c:v>
                </c:pt>
                <c:pt idx="4">
                  <c:v>2377.6999999999998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E-4F7B-AA78-2E6CC03427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ИТОГО НАЦИОНАЛЬНАЯ БЕЗОПАСНОСТЬ И ПРАВООХРАНИТЕЛЬНАЯ ДЕЯТЕЛЬНОСТЬ</c:v>
                </c:pt>
                <c:pt idx="1">
                  <c:v>Гражданская оборона</c:v>
                </c:pt>
                <c:pt idx="2">
                  <c:v>Защита населения и территории от чрезвычайных ситуаций природного и техногенного характера, пожарная безопасность</c:v>
                </c:pt>
                <c:pt idx="3">
                  <c:v>ИТОГО НАЦИОНАЛЬНАЯ ОБОРОНА</c:v>
                </c:pt>
                <c:pt idx="4">
                  <c:v>Мобилизационная и вневойсковая подготовка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4855</c:v>
                </c:pt>
                <c:pt idx="1">
                  <c:v>2860</c:v>
                </c:pt>
                <c:pt idx="2">
                  <c:v>1995</c:v>
                </c:pt>
                <c:pt idx="3">
                  <c:v>2377.6999999999998</c:v>
                </c:pt>
                <c:pt idx="4">
                  <c:v>2377.6999999999998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FE-4F7B-AA78-2E6CC034274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ИТОГО НАЦИОНАЛЬНАЯ БЕЗОПАСНОСТЬ И ПРАВООХРАНИТЕЛЬНАЯ ДЕЯТЕЛЬНОСТЬ</c:v>
                </c:pt>
                <c:pt idx="1">
                  <c:v>Гражданская оборона</c:v>
                </c:pt>
                <c:pt idx="2">
                  <c:v>Защита населения и территории от чрезвычайных ситуаций природного и техногенного характера, пожарная безопасность</c:v>
                </c:pt>
                <c:pt idx="3">
                  <c:v>ИТОГО НАЦИОНАЛЬНАЯ ОБОРОНА</c:v>
                </c:pt>
                <c:pt idx="4">
                  <c:v>Мобилизационная и вневойсковая подготовка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3495</c:v>
                </c:pt>
                <c:pt idx="1">
                  <c:v>2850</c:v>
                </c:pt>
                <c:pt idx="2">
                  <c:v>645</c:v>
                </c:pt>
                <c:pt idx="3" formatCode="General">
                  <c:v>0</c:v>
                </c:pt>
                <c:pt idx="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FE-4F7B-AA78-2E6CC03427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5261544"/>
        <c:axId val="355256056"/>
      </c:barChart>
      <c:catAx>
        <c:axId val="355261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5256056"/>
        <c:crosses val="autoZero"/>
        <c:auto val="1"/>
        <c:lblAlgn val="ctr"/>
        <c:lblOffset val="100"/>
        <c:noMultiLvlLbl val="0"/>
      </c:catAx>
      <c:valAx>
        <c:axId val="355256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5261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3790" y="2937895"/>
            <a:ext cx="8144134" cy="1373070"/>
          </a:xfrm>
        </p:spPr>
        <p:txBody>
          <a:bodyPr/>
          <a:lstStyle/>
          <a:p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r>
              <a:rPr lang="ru-RU" sz="6000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0738" y="4394039"/>
            <a:ext cx="9097662" cy="1117687"/>
          </a:xfrm>
        </p:spPr>
        <p:txBody>
          <a:bodyPr>
            <a:noAutofit/>
          </a:bodyPr>
          <a:lstStyle/>
          <a:p>
            <a:pPr algn="ctr"/>
            <a:r>
              <a:rPr lang="ru-RU" sz="3000" dirty="0"/>
              <a:t>Бюджет муниципального образования «Муринское городское поселение» Всеволожского муниципального района Ленинградской области</a:t>
            </a:r>
            <a:br>
              <a:rPr lang="ru-RU" sz="3000" dirty="0"/>
            </a:br>
            <a:r>
              <a:rPr lang="ru-RU" sz="3000" dirty="0"/>
              <a:t>на 2022 год и плановый период 2023, 2024 гг.</a:t>
            </a:r>
            <a:br>
              <a:rPr lang="ru-RU" sz="3000" dirty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034188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/>
              <a:t>РАСХОДЫ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Расходная часть бюджета муниципального образования «Муринское городское поселение» Всеволожского муниципального района Ленинградской области на 2022 год составляет </a:t>
            </a:r>
            <a:r>
              <a:rPr lang="ru-RU" sz="3200" b="1" dirty="0">
                <a:solidFill>
                  <a:srgbClr val="002060"/>
                </a:solidFill>
              </a:rPr>
              <a:t>624 655,4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24984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Распределение                                                                                                                                                                                                                                                                      бюджетных ассигнований по разделам и подразделам классификации расходов бюджетов                                                                                        на 2022 год и на плановый период 2023 и 2024 годов, тыс. руб.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688212"/>
              </p:ext>
            </p:extLst>
          </p:nvPr>
        </p:nvGraphicFramePr>
        <p:xfrm>
          <a:off x="219456" y="2200656"/>
          <a:ext cx="11814047" cy="4468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952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361" y="777612"/>
            <a:ext cx="9613861" cy="1080938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Распределение                                                                                                                                                                                                                                                                      бюджетных ассигнований по разделам и подразделам классификации расходов бюджетов                                                                                        на 2022 год и на плановый период 2023 и 2024 годов, тыс. </a:t>
            </a:r>
            <a:r>
              <a:rPr lang="ru-RU" sz="2400" dirty="0" err="1"/>
              <a:t>руб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036345"/>
              </p:ext>
            </p:extLst>
          </p:nvPr>
        </p:nvGraphicFramePr>
        <p:xfrm>
          <a:off x="219456" y="2145792"/>
          <a:ext cx="11655552" cy="448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1786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Распределение                                                                                                                                                                                                                                                                      бюджетных ассигнований по разделам и подразделам классификации расходов бюджетов                                                                                        на 2022 год и на плановый период 2023 и 2024 годов, тыс. </a:t>
            </a:r>
            <a:r>
              <a:rPr lang="ru-RU" sz="2400" dirty="0" err="1">
                <a:solidFill>
                  <a:prstClr val="white"/>
                </a:solidFill>
              </a:rPr>
              <a:t>руб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504192"/>
              </p:ext>
            </p:extLst>
          </p:nvPr>
        </p:nvGraphicFramePr>
        <p:xfrm>
          <a:off x="158496" y="2048256"/>
          <a:ext cx="11789664" cy="464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9701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Распределение                                                                                                                                                                                                                                                                      бюджетных ассигнований по разделам и подразделам классификации расходов бюджетов                                                                                        на 2022 год и на плановый период 2023 и 2024 годов, тыс. </a:t>
            </a:r>
            <a:r>
              <a:rPr lang="ru-RU" sz="2400" dirty="0" err="1"/>
              <a:t>руб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296151"/>
              </p:ext>
            </p:extLst>
          </p:nvPr>
        </p:nvGraphicFramePr>
        <p:xfrm>
          <a:off x="170688" y="2060448"/>
          <a:ext cx="11728704" cy="4584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858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976999"/>
              </p:ext>
            </p:extLst>
          </p:nvPr>
        </p:nvGraphicFramePr>
        <p:xfrm>
          <a:off x="97536" y="1962912"/>
          <a:ext cx="12009120" cy="489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Распределение                                                                                                                                                                                                                                                                      бюджетных ассигнований по разделам и подразделам классификации расходов бюджетов                                                                                        на 2022 год и на плановый период 2023 и 2024 годов, тыс. </a:t>
            </a:r>
            <a:r>
              <a:rPr lang="ru-RU" sz="2400" dirty="0" err="1"/>
              <a:t>руб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38066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/>
              <a:t>ВСЕГО РАСХОДЫ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366986"/>
              </p:ext>
            </p:extLst>
          </p:nvPr>
        </p:nvGraphicFramePr>
        <p:xfrm>
          <a:off x="97536" y="2109216"/>
          <a:ext cx="11875008" cy="455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685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	</a:t>
            </a:r>
            <a:r>
              <a:rPr lang="ru-RU" sz="4900" dirty="0"/>
              <a:t>Расходы на реализацию     муниципальных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417" y="2182368"/>
            <a:ext cx="11440230" cy="4034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/>
              <a:t>Составляют </a:t>
            </a:r>
            <a:r>
              <a:rPr lang="ru-RU" sz="5400" b="1" dirty="0">
                <a:solidFill>
                  <a:srgbClr val="002060"/>
                </a:solidFill>
              </a:rPr>
              <a:t>218 042,4 тыс.  руб., </a:t>
            </a:r>
            <a:r>
              <a:rPr lang="ru-RU" sz="5400" dirty="0"/>
              <a:t>что составляет </a:t>
            </a:r>
            <a:r>
              <a:rPr lang="ru-RU" sz="5400" dirty="0">
                <a:solidFill>
                  <a:srgbClr val="002060"/>
                </a:solidFill>
              </a:rPr>
              <a:t>34,9% </a:t>
            </a:r>
            <a:r>
              <a:rPr lang="ru-RU" sz="5400" dirty="0"/>
              <a:t>расходной части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120541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Расходы на реализацию муниципальных программ, тыс.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359762"/>
              </p:ext>
            </p:extLst>
          </p:nvPr>
        </p:nvGraphicFramePr>
        <p:xfrm>
          <a:off x="268224" y="2036064"/>
          <a:ext cx="11643360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68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1.Программа «Обеспечение безопасности на территории МО «</a:t>
                      </a:r>
                      <a:r>
                        <a:rPr lang="ru-RU" sz="1600" baseline="0" dirty="0" err="1">
                          <a:effectLst/>
                        </a:rPr>
                        <a:t>Муринское</a:t>
                      </a:r>
                      <a:r>
                        <a:rPr lang="ru-RU" sz="1600" baseline="0" dirty="0">
                          <a:effectLst/>
                        </a:rPr>
                        <a:t> городское поселение» ВМР ЛО</a:t>
                      </a:r>
                      <a:endParaRPr lang="ru-RU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9 695,0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2.Программа «Развитие и функционирование дорожно-транспортного комплекса МО «</a:t>
                      </a:r>
                      <a:r>
                        <a:rPr lang="ru-RU" sz="1600" baseline="0" dirty="0" err="1">
                          <a:effectLst/>
                        </a:rPr>
                        <a:t>Муринское</a:t>
                      </a:r>
                      <a:r>
                        <a:rPr lang="ru-RU" sz="1600" baseline="0" dirty="0">
                          <a:effectLst/>
                        </a:rPr>
                        <a:t> городское поселение» ВМР ЛО </a:t>
                      </a:r>
                      <a:endParaRPr lang="ru-RU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40363,9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3.Программа «Устойчивое функционирование и развитие коммунальной инфраструктуры и повышение </a:t>
                      </a:r>
                      <a:r>
                        <a:rPr lang="ru-RU" sz="1600" dirty="0" err="1">
                          <a:effectLst/>
                        </a:rPr>
                        <a:t>энергоэффективности</a:t>
                      </a:r>
                      <a:r>
                        <a:rPr lang="ru-RU" sz="1600" dirty="0">
                          <a:effectLst/>
                        </a:rPr>
                        <a:t> в МО  «</a:t>
                      </a:r>
                      <a:r>
                        <a:rPr lang="ru-RU" sz="1600" dirty="0" err="1">
                          <a:effectLst/>
                        </a:rPr>
                        <a:t>Муринское</a:t>
                      </a:r>
                      <a:r>
                        <a:rPr lang="ru-RU" sz="1600" dirty="0">
                          <a:effectLst/>
                        </a:rPr>
                        <a:t> городское поселение» ВМР ЛО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84 822,3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4.Программа «Архитектура, градостроительство и благоустройство в МО «</a:t>
                      </a:r>
                      <a:r>
                        <a:rPr lang="ru-RU" sz="1600" dirty="0" err="1">
                          <a:effectLst/>
                        </a:rPr>
                        <a:t>Муринское</a:t>
                      </a:r>
                      <a:r>
                        <a:rPr lang="ru-RU" sz="1600" dirty="0">
                          <a:effectLst/>
                        </a:rPr>
                        <a:t> городское поселение»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47 370,7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5.Программа «Управление имуществом и финансами  муниципальной службы МО «</a:t>
                      </a:r>
                      <a:r>
                        <a:rPr lang="ru-RU" sz="1600" dirty="0" err="1">
                          <a:effectLst/>
                        </a:rPr>
                        <a:t>Муринское</a:t>
                      </a:r>
                      <a:r>
                        <a:rPr lang="ru-RU" sz="1600" dirty="0">
                          <a:effectLst/>
                        </a:rPr>
                        <a:t> городское поселение» ВМР ЛО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6 994,3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6. Программа «Устойчивое общественное развитие в МО «</a:t>
                      </a:r>
                      <a:r>
                        <a:rPr lang="ru-RU" sz="1600" dirty="0" err="1">
                          <a:effectLst/>
                        </a:rPr>
                        <a:t>Муринское</a:t>
                      </a:r>
                      <a:r>
                        <a:rPr lang="ru-RU" sz="1600" dirty="0">
                          <a:effectLst/>
                        </a:rPr>
                        <a:t> городское поселение» ВМР ЛО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1 501,0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42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Расходы на реализацию муниципальных программ, тыс.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694815"/>
              </p:ext>
            </p:extLst>
          </p:nvPr>
        </p:nvGraphicFramePr>
        <p:xfrm>
          <a:off x="207264" y="2072640"/>
          <a:ext cx="11814048" cy="4632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0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0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7.Программа «Адресная социальная поддержка МО «</a:t>
                      </a:r>
                      <a:r>
                        <a:rPr lang="ru-RU" sz="1600" baseline="0" dirty="0" err="1">
                          <a:effectLst/>
                        </a:rPr>
                        <a:t>Муринское</a:t>
                      </a:r>
                      <a:r>
                        <a:rPr lang="ru-RU" sz="1600" baseline="0" dirty="0">
                          <a:effectLst/>
                        </a:rPr>
                        <a:t> городское поселение» ВМР ЛО</a:t>
                      </a:r>
                      <a:endParaRPr lang="ru-RU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1 157,0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8.Программа «Развитие  культуры  в МО «</a:t>
                      </a:r>
                      <a:r>
                        <a:rPr lang="ru-RU" sz="1600" baseline="0" dirty="0" err="1">
                          <a:effectLst/>
                        </a:rPr>
                        <a:t>Муринское</a:t>
                      </a:r>
                      <a:r>
                        <a:rPr lang="ru-RU" sz="1600" baseline="0" dirty="0">
                          <a:effectLst/>
                        </a:rPr>
                        <a:t> городское поселение» ВМР ЛО</a:t>
                      </a:r>
                      <a:endParaRPr lang="ru-RU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9 368,7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9.Программа «Развитие физической культуры и спорта в МО «</a:t>
                      </a:r>
                      <a:r>
                        <a:rPr lang="ru-RU" sz="1600" baseline="0" dirty="0" err="1">
                          <a:effectLst/>
                        </a:rPr>
                        <a:t>Муринское</a:t>
                      </a:r>
                      <a:r>
                        <a:rPr lang="ru-RU" sz="1600" baseline="0" dirty="0">
                          <a:effectLst/>
                        </a:rPr>
                        <a:t> городское поселение» ВМР ЛО</a:t>
                      </a:r>
                      <a:endParaRPr lang="ru-RU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1 795,0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 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9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10.Программа «Развитие молодежной политики, межнациональных и межконфессиональных отношений  в МО «</a:t>
                      </a:r>
                      <a:r>
                        <a:rPr lang="ru-RU" sz="1600" baseline="0" dirty="0" err="1">
                          <a:effectLst/>
                        </a:rPr>
                        <a:t>Муринское</a:t>
                      </a:r>
                      <a:r>
                        <a:rPr lang="ru-RU" sz="1600" baseline="0" dirty="0">
                          <a:effectLst/>
                        </a:rPr>
                        <a:t> городское поселение» ВМР ЛО</a:t>
                      </a:r>
                      <a:endParaRPr lang="ru-RU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4 874,5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9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11.Программа «Стимулирование экономической активности на территории МО «</a:t>
                      </a:r>
                      <a:r>
                        <a:rPr lang="ru-RU" sz="1600" baseline="0" dirty="0" err="1">
                          <a:effectLst/>
                        </a:rPr>
                        <a:t>Муринское</a:t>
                      </a:r>
                      <a:r>
                        <a:rPr lang="ru-RU" sz="1600" baseline="0" dirty="0">
                          <a:effectLst/>
                        </a:rPr>
                        <a:t> городское поселение» ВМР ЛО</a:t>
                      </a:r>
                      <a:endParaRPr lang="ru-RU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</a:rPr>
                        <a:t>10 100,0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82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/>
              <a:t>ДОХОДЫ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144" y="2109216"/>
            <a:ext cx="11375135" cy="441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Доходная часть бюджета муниципального образования «Муринское городское поселение» Всеволожского муниципального района Ленинградской области на 2022 год  составляет в целом </a:t>
            </a:r>
            <a:r>
              <a:rPr lang="ru-RU" sz="3200" b="1" dirty="0">
                <a:solidFill>
                  <a:srgbClr val="002060"/>
                </a:solidFill>
              </a:rPr>
              <a:t>597 160,6 </a:t>
            </a:r>
            <a:r>
              <a:rPr lang="ru-RU" b="1" dirty="0">
                <a:solidFill>
                  <a:srgbClr val="002060"/>
                </a:solidFill>
              </a:rPr>
              <a:t>тыс. руб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Из них собственные доходы </a:t>
            </a:r>
            <a:r>
              <a:rPr lang="ru-RU" sz="3200" b="1" dirty="0">
                <a:solidFill>
                  <a:srgbClr val="002060"/>
                </a:solidFill>
              </a:rPr>
              <a:t>283 485,1 </a:t>
            </a:r>
            <a:r>
              <a:rPr lang="ru-RU" b="1" dirty="0">
                <a:solidFill>
                  <a:srgbClr val="002060"/>
                </a:solidFill>
              </a:rPr>
              <a:t>тыс. руб</a:t>
            </a:r>
            <a:r>
              <a:rPr lang="ru-RU" sz="3200" dirty="0"/>
              <a:t>., </a:t>
            </a:r>
          </a:p>
          <a:p>
            <a:pPr marL="0" indent="0">
              <a:buNone/>
            </a:pPr>
            <a:r>
              <a:rPr lang="ru-RU" sz="3200" dirty="0"/>
              <a:t>Безвозмездные поступления </a:t>
            </a:r>
            <a:r>
              <a:rPr lang="ru-RU" sz="3200" b="1" dirty="0">
                <a:solidFill>
                  <a:srgbClr val="002060"/>
                </a:solidFill>
              </a:rPr>
              <a:t>313 675,53 </a:t>
            </a:r>
            <a:r>
              <a:rPr lang="ru-RU" b="1" dirty="0">
                <a:solidFill>
                  <a:srgbClr val="002060"/>
                </a:solidFill>
              </a:rPr>
              <a:t>тыс. руб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281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8198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/>
              <a:t>НАЛОГОВЫЕ ДОХОДЫ                                   </a:t>
            </a:r>
            <a:br>
              <a:rPr lang="ru-RU" sz="2000" dirty="0"/>
            </a:br>
            <a:r>
              <a:rPr lang="ru-RU" sz="2000" dirty="0"/>
              <a:t>бюджета МО «Муринское городское поселение» Всеволожского муниципального района Ленинградской области на 2022 год и на плановый период 2023 и 2024 годов, тыс. руб.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387502"/>
              </p:ext>
            </p:extLst>
          </p:nvPr>
        </p:nvGraphicFramePr>
        <p:xfrm>
          <a:off x="329184" y="1950720"/>
          <a:ext cx="11558016" cy="470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773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/>
              <a:t>НЕНАЛОГОВЫЕ ДОХОДЫ                                   </a:t>
            </a:r>
            <a:br>
              <a:rPr lang="ru-RU" sz="2000" dirty="0"/>
            </a:br>
            <a:r>
              <a:rPr lang="ru-RU" sz="2000" dirty="0"/>
              <a:t>бюджета МО «Муринское городское поселение» Всеволожского муниципального района Ленинградской области на 2022 год и на плановый период 2023 и 2024 годов, тыс. руб.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066177"/>
              </p:ext>
            </p:extLst>
          </p:nvPr>
        </p:nvGraphicFramePr>
        <p:xfrm>
          <a:off x="182880" y="2011680"/>
          <a:ext cx="11875008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645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ИТОГО НЕНАЛОГОВЫЕ ДОХОДЫ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154490"/>
              </p:ext>
            </p:extLst>
          </p:nvPr>
        </p:nvGraphicFramePr>
        <p:xfrm>
          <a:off x="243840" y="2084832"/>
          <a:ext cx="11631168" cy="464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966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БЕЗВОЗМЕЗДНЫЕ ПОСТУПЛЕНИЯ, тыс. руб.</a:t>
            </a: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857051"/>
              </p:ext>
            </p:extLst>
          </p:nvPr>
        </p:nvGraphicFramePr>
        <p:xfrm>
          <a:off x="304800" y="2066544"/>
          <a:ext cx="11460480" cy="4791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429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БЕЗВОЗМЕЗДНЫЕ ПОСТУПЛЕНИЯ, </a:t>
            </a:r>
            <a:r>
              <a:rPr lang="ru-RU" dirty="0"/>
              <a:t>тыс. руб.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870577"/>
              </p:ext>
            </p:extLst>
          </p:nvPr>
        </p:nvGraphicFramePr>
        <p:xfrm>
          <a:off x="0" y="1975104"/>
          <a:ext cx="12192000" cy="488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8324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ИТОГО БЕЗВОЗМЕЗДНЫЕ ПОСТУПЛЕНИЯ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854532"/>
              </p:ext>
            </p:extLst>
          </p:nvPr>
        </p:nvGraphicFramePr>
        <p:xfrm>
          <a:off x="182880" y="2048256"/>
          <a:ext cx="11692128" cy="470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36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ВСЕГО ДОХОДОВ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061649"/>
              </p:ext>
            </p:extLst>
          </p:nvPr>
        </p:nvGraphicFramePr>
        <p:xfrm>
          <a:off x="195072" y="2036064"/>
          <a:ext cx="11826240" cy="4669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316943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469</TotalTime>
  <Words>585</Words>
  <Application>Microsoft Office PowerPoint</Application>
  <PresentationFormat>Широкоэкранный</PresentationFormat>
  <Paragraphs>58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Trebuchet MS</vt:lpstr>
      <vt:lpstr>Берлин</vt:lpstr>
      <vt:lpstr>   БЮДЖЕТ ДЛЯ ГРАЖДАН</vt:lpstr>
      <vt:lpstr>ДОХОДЫ</vt:lpstr>
      <vt:lpstr>НАЛОГОВЫЕ ДОХОДЫ                                    бюджета МО «Муринское городское поселение» Всеволожского муниципального района Ленинградской области на 2022 год и на плановый период 2023 и 2024 годов, тыс. руб.</vt:lpstr>
      <vt:lpstr>НЕНАЛОГОВЫЕ ДОХОДЫ                                    бюджета МО «Муринское городское поселение» Всеволожского муниципального района Ленинградской области на 2022 год и на плановый период 2023 и 2024 годов, тыс. руб.</vt:lpstr>
      <vt:lpstr>ИТОГО НЕНАЛОГОВЫЕ ДОХОДЫ</vt:lpstr>
      <vt:lpstr>БЕЗВОЗМЕЗДНЫЕ ПОСТУПЛЕНИЯ, тыс. руб.</vt:lpstr>
      <vt:lpstr>БЕЗВОЗМЕЗДНЫЕ ПОСТУПЛЕНИЯ, тыс. руб.</vt:lpstr>
      <vt:lpstr>ИТОГО БЕЗВОЗМЕЗДНЫЕ ПОСТУПЛЕНИЯ</vt:lpstr>
      <vt:lpstr>ВСЕГО ДОХОДОВ</vt:lpstr>
      <vt:lpstr>РАСХОДЫ</vt:lpstr>
      <vt:lpstr>Распределение                                                                                                                                                                                                                                                                      бюджетных ассигнований по разделам и подразделам классификации расходов бюджетов                                                                                        на 2022 год и на плановый период 2023 и 2024 годов, тыс. руб. </vt:lpstr>
      <vt:lpstr>Распределение                                                                                                                                                                                                                                                                      бюджетных ассигнований по разделам и подразделам классификации расходов бюджетов                                                                                        на 2022 год и на плановый период 2023 и 2024 годов, тыс. руб</vt:lpstr>
      <vt:lpstr>Распределение                                                                                                                                                                                                                                                                      бюджетных ассигнований по разделам и подразделам классификации расходов бюджетов                                                                                        на 2022 год и на плановый период 2023 и 2024 годов, тыс. руб</vt:lpstr>
      <vt:lpstr>Распределение                                                                                                                                                                                                                                                                      бюджетных ассигнований по разделам и подразделам классификации расходов бюджетов                                                                                        на 2022 год и на плановый период 2023 и 2024 годов, тыс. руб</vt:lpstr>
      <vt:lpstr>Распределение                                                                                                                                                                                                                                                                      бюджетных ассигнований по разделам и подразделам классификации расходов бюджетов                                                                                        на 2022 год и на плановый период 2023 и 2024 годов, тыс. руб</vt:lpstr>
      <vt:lpstr>ВСЕГО РАСХОДЫ</vt:lpstr>
      <vt:lpstr> Расходы на реализацию     муниципальных программ</vt:lpstr>
      <vt:lpstr>Расходы на реализацию муниципальных программ, тыс. руб.</vt:lpstr>
      <vt:lpstr>Расходы на реализацию муниципальных программ, тыс. руб.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</dc:title>
  <dc:creator>Маргарита Кожарская</dc:creator>
  <cp:lastModifiedBy>Арина Володина</cp:lastModifiedBy>
  <cp:revision>47</cp:revision>
  <dcterms:created xsi:type="dcterms:W3CDTF">2021-11-29T06:59:31Z</dcterms:created>
  <dcterms:modified xsi:type="dcterms:W3CDTF">2022-04-20T15:59:36Z</dcterms:modified>
</cp:coreProperties>
</file>